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4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2123"/>
    <a:srgbClr val="0948CB"/>
    <a:srgbClr val="0B49CB"/>
    <a:srgbClr val="F2F4F8"/>
    <a:srgbClr val="1C7DDB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6"/>
    <p:restoredTop sz="85269"/>
  </p:normalViewPr>
  <p:slideViewPr>
    <p:cSldViewPr snapToGrid="0" snapToObjects="1">
      <p:cViewPr>
        <p:scale>
          <a:sx n="90" d="100"/>
          <a:sy n="90" d="100"/>
        </p:scale>
        <p:origin x="856" y="4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02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7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03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158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AD2CB-FCBB-7B73-4C3F-3292EA89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8EF4B8-B646-F1EE-975D-728B4D1EE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78CF30-56E7-920D-A993-910C4CC03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B241-C6A1-2100-E122-4CE89049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991B8-6B23-53FD-492F-CD03C300D917}"/>
              </a:ext>
            </a:extLst>
          </p:cNvPr>
          <p:cNvSpPr txBox="1"/>
          <p:nvPr/>
        </p:nvSpPr>
        <p:spPr>
          <a:xfrm>
            <a:off x="415934" y="5766088"/>
            <a:ext cx="672460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Disclaimer: this presentation is filled in from a template, following specific directions. If it was up to me, I wouldn’t clutter that much text and bullet points, and rather keep a simple style.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landings,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158871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389999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599152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331473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540626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784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84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840582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840582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794968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794968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landing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landing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landings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5805149-7C32-A2A1-5650-0297FD6F43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161" b="-20161"/>
          <a:stretch/>
        </p:blipFill>
        <p:spPr>
          <a:xfrm>
            <a:off x="5917915" y="4034357"/>
            <a:ext cx="5217228" cy="318295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68127-C6A5-C60D-C4A8-3BA542858E1C}"/>
              </a:ext>
            </a:extLst>
          </p:cNvPr>
          <p:cNvSpPr/>
          <p:nvPr/>
        </p:nvSpPr>
        <p:spPr>
          <a:xfrm>
            <a:off x="852204" y="1362808"/>
            <a:ext cx="459309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5CF40-CBDC-E260-7E5C-9610DC17909D}"/>
              </a:ext>
            </a:extLst>
          </p:cNvPr>
          <p:cNvSpPr txBox="1"/>
          <p:nvPr/>
        </p:nvSpPr>
        <p:spPr>
          <a:xfrm>
            <a:off x="2303415" y="1517189"/>
            <a:ext cx="181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BAAEE-F276-ED82-8F64-6719E538925D}"/>
              </a:ext>
            </a:extLst>
          </p:cNvPr>
          <p:cNvSpPr txBox="1"/>
          <p:nvPr/>
        </p:nvSpPr>
        <p:spPr>
          <a:xfrm>
            <a:off x="852204" y="188652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is skewed within each launch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failed launches are in CCAFS SLC 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KSL LC 39A has the higher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heavier payload masses are mostly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in the LEO orbit seems to be related to the number of flights, although is not the case for the GTO orbit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are more successful in the LEO, ISS and PO orbits.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increasing since 2013.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E88A9E0-DF59-52DB-EF0C-C335DA70C3B7}"/>
              </a:ext>
            </a:extLst>
          </p:cNvPr>
          <p:cNvSpPr/>
          <p:nvPr/>
        </p:nvSpPr>
        <p:spPr>
          <a:xfrm>
            <a:off x="728914" y="4034357"/>
            <a:ext cx="471638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F4E7D-03C4-723E-5208-7D66E7B2D624}"/>
              </a:ext>
            </a:extLst>
          </p:cNvPr>
          <p:cNvSpPr txBox="1"/>
          <p:nvPr/>
        </p:nvSpPr>
        <p:spPr>
          <a:xfrm>
            <a:off x="2591442" y="4188738"/>
            <a:ext cx="99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9A8651-E06D-2A62-A750-41130248F3DA}"/>
              </a:ext>
            </a:extLst>
          </p:cNvPr>
          <p:cNvSpPr txBox="1"/>
          <p:nvPr/>
        </p:nvSpPr>
        <p:spPr>
          <a:xfrm>
            <a:off x="728912" y="453953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carried by boosters launched by NASA (CRS) is 48213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is 2534.66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outcome in ground pad was archived on the 22/12/2015.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total of 61 successful missions and 10 failed 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landing outcomes are using a drone ship, and the least are the parachute landing.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 descr="Interactive dashboard">
            <a:extLst>
              <a:ext uri="{FF2B5EF4-FFF2-40B4-BE49-F238E27FC236}">
                <a16:creationId xmlns:a16="http://schemas.microsoft.com/office/drawing/2014/main" id="{743D397E-0061-596C-F9C9-40A58DF27A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915" y="1377803"/>
            <a:ext cx="5245998" cy="24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847A-0DCC-E5BD-BEDA-133839546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0AFEDB-165E-D3D4-EC36-200602F1C5FE}"/>
              </a:ext>
            </a:extLst>
          </p:cNvPr>
          <p:cNvSpPr txBox="1">
            <a:spLocks/>
          </p:cNvSpPr>
          <p:nvPr/>
        </p:nvSpPr>
        <p:spPr>
          <a:xfrm>
            <a:off x="770011" y="1438211"/>
            <a:ext cx="9319211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revealed that the best model to predict the landing outcomes is a Decision Tree with: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Criterion: ‘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gini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Max_depth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6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Max_features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=‘sqrt’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reaching the most accuracy of all models with a value of 0.88.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B0D5F-E849-BE3C-6A1A-C7B6D8F5B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3FD92D-1620-7928-8B8B-D37DBC30F7A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C7C0A-00F9-CB3D-353C-81DD4548B282}"/>
              </a:ext>
            </a:extLst>
          </p:cNvPr>
          <p:cNvSpPr txBox="1">
            <a:spLocks/>
          </p:cNvSpPr>
          <p:nvPr/>
        </p:nvSpPr>
        <p:spPr>
          <a:xfrm>
            <a:off x="4389247" y="1788723"/>
            <a:ext cx="7068725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Min_samples_split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Splitter: random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9817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476850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greatest number of landing outcomes, with higher success rate towards higher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has the least amount of data, with mostly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mostly successful landings, and higher number of flights than VAFB SLC 4E.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264E3A-3DCF-37AD-26D5-ED4681C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13" y="1552018"/>
            <a:ext cx="5230402" cy="473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63BADC-DE89-D592-AB16-32008300F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778" y="1910993"/>
            <a:ext cx="6558591" cy="37144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F48C1F8-1DAB-A95E-4428-E32056A63034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a payload mass distribution mostly between 0 and 8k with a few successful outliers between 12k and 16k.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successful landings increase with the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 successful landings for a payload mass lighter than 6k Kg, but no signs of an overall apparent distribution.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CD48C-9EC9-83E0-AB6A-704E3A18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729" y="1869895"/>
            <a:ext cx="5614260" cy="363002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5ED6D3-C1E0-06B9-92D6-AF1E1D4ED35E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unsuccessful one is SO.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to keep in mind that there is only one data point for the orbits HEO, ES-L1, SO and GEO.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15855-5DB8-14A8-EA1B-01A55651A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135" y="2059146"/>
            <a:ext cx="6362203" cy="403258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3B42B0-50B1-0BE8-F22D-50BE1C63EB47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LEO orbit, all landings are successful after more than 10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seems to be a similar case for the SSO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has the most data points, and it shows no relationship with the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VLEO orbit has mostly success landings as the number of flights increases, except for two flights.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540236-FB26-1FE3-020B-97EED57A3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2059145"/>
            <a:ext cx="6399064" cy="403258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4B221F-D907-FFC9-6F12-A7480ACE9D19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Heavier loads result in a successful landing for the LEO, ISS and PO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SSO orbit has a 100% success rate for the payload masses under 5k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does not seem to follow any trends.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C2442-ED8D-0ACC-554D-D75095010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1954278"/>
            <a:ext cx="6399064" cy="41374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50AC4B-CD10-52B6-187E-F1BB78BD74D0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improves over time, with the exception of 2018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quick Google search indicates that it corresponds to problems with the hydraulic systems and the landing leg deployment.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select the names of the launch sites: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distinct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four different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C3BB06-5206-34D8-B46F-7505DC899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820301"/>
              </p:ext>
            </p:extLst>
          </p:nvPr>
        </p:nvGraphicFramePr>
        <p:xfrm>
          <a:off x="8291245" y="2126751"/>
          <a:ext cx="1909568" cy="252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568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</a:tblGrid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Launch site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VAFB SLC-4E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25545724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KSC LC-39A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0563193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SLC-40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830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select 5 records where launch sites begin with the string ‘CCA’: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'%CCA%'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limit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records: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776E91-165A-7AFD-29D2-B46F15D7E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37" y="3544585"/>
            <a:ext cx="11644326" cy="240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DBED73E7-56A5-85E1-F512-D36EC155F17A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total payload carried by boosters from NASA (CRS)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Customer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'%CRS%'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rgbClr val="098658"/>
              </a:solidFill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a total payload mass of 48213 Kg.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50525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E115E09-62A1-86E8-6A8E-1209F41ADEAE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average payload mass carried by booster version F9 v1.1 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avg(PAYLOAD_MASS__KG_)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%F9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v1.1%’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an average payload mass of 2534.67 Kg.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991A450-77E3-9C3A-EB34-A3000AFE4FBF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f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ind the dates of the first successful landing outcome on ground pad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min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 (ground pad)%'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pad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on 22/12/2015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60BB8BE-B0F0-566E-D26B-6B6BA2C14C16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 (drone ship)%'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PAYLOAD_MASS__KG_ BETWEEN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4000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6000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boosters: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4D8F0AA-1D7C-C192-FE09-627F3B057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0997"/>
              </p:ext>
            </p:extLst>
          </p:nvPr>
        </p:nvGraphicFramePr>
        <p:xfrm>
          <a:off x="4962418" y="3929770"/>
          <a:ext cx="1909568" cy="2389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568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Booster 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F9 FT B1026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25545724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B1021.2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0563193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B1031.2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830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E792B99-63C6-9738-2752-8A6BF1662A62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total number of successful and failure mission outcomes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(select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SuccessCount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(select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‘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%Failure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FailureCount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count: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8FC517E-C653-25D3-5F94-55839F99C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321045"/>
              </p:ext>
            </p:extLst>
          </p:nvPr>
        </p:nvGraphicFramePr>
        <p:xfrm>
          <a:off x="4962418" y="3929770"/>
          <a:ext cx="1890446" cy="792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223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  <a:gridCol w="945223">
                  <a:extLst>
                    <a:ext uri="{9D8B030D-6E8A-4147-A177-3AD203B41FA5}">
                      <a16:colId xmlns:a16="http://schemas.microsoft.com/office/drawing/2014/main" val="2398837802"/>
                    </a:ext>
                  </a:extLst>
                </a:gridCol>
              </a:tblGrid>
              <a:tr h="3082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Success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012B928-D9E4-A721-4736-79609BCCF955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847673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list the names of the booster which have carried the maximum payload mass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PAYLOAD_MASS__KG_ 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max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SPACEXTABLE)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booster versions displayed in the table.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5142982-36C0-0B55-18A6-81326F1D0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725201"/>
              </p:ext>
            </p:extLst>
          </p:nvPr>
        </p:nvGraphicFramePr>
        <p:xfrm>
          <a:off x="9332646" y="1778107"/>
          <a:ext cx="1654140" cy="455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140">
                  <a:extLst>
                    <a:ext uri="{9D8B030D-6E8A-4147-A177-3AD203B41FA5}">
                      <a16:colId xmlns:a16="http://schemas.microsoft.com/office/drawing/2014/main" val="33164186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Booster version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85155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F9 B5 B1048.4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7378804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B1049.4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5881460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6118832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B1056.4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728888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B1048.5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565797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89245029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B1049.5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43733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B1060.2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45998382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B1058.3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84161053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B1051.6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710075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B1060.3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46258561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F9 B5 B1049.7</a:t>
                      </a:r>
                      <a:endParaRPr lang="en-US" dirty="0">
                        <a:effectLst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227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703B4A8-E425-03D0-3029-3F4E43EE86A3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list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substr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month,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substr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'2015'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%Failure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(drone ship)%'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all failed landings in 2015 were launched from CCAFS LC-40 in a drone ship in January and April.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11AF0A-6EB0-C870-5D7B-E2E6C75CF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984680"/>
              </p:ext>
            </p:extLst>
          </p:nvPr>
        </p:nvGraphicFramePr>
        <p:xfrm>
          <a:off x="1941816" y="4679783"/>
          <a:ext cx="8589196" cy="1218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299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2398837802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3875848990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1711261607"/>
                    </a:ext>
                  </a:extLst>
                </a:gridCol>
              </a:tblGrid>
              <a:tr h="3082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Landing outcome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Booster 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Launch site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 (drone ship)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v1.1 B1012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 (drone ship)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v1.1 B1015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305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BAFA0BB-168A-9DA9-04E5-8DBA5EB13BDD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7552056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count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Date between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'2010-06-04'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'2017-02-20'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group by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order by count desc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the higher number of counts corresponds to a launch without attempt to land, whereas the second higher count corresponds to both successful and failed drone ship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smaller count corresponds to failed landings with parachute, and precluded landings with drone ship.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AD21E6F-44AD-6867-85CD-9E8E8E04D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782867"/>
              </p:ext>
            </p:extLst>
          </p:nvPr>
        </p:nvGraphicFramePr>
        <p:xfrm>
          <a:off x="8322067" y="1979296"/>
          <a:ext cx="3322547" cy="315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9644">
                  <a:extLst>
                    <a:ext uri="{9D8B030D-6E8A-4147-A177-3AD203B41FA5}">
                      <a16:colId xmlns:a16="http://schemas.microsoft.com/office/drawing/2014/main" val="3316418655"/>
                    </a:ext>
                  </a:extLst>
                </a:gridCol>
                <a:gridCol w="1052903">
                  <a:extLst>
                    <a:ext uri="{9D8B030D-6E8A-4147-A177-3AD203B41FA5}">
                      <a16:colId xmlns:a16="http://schemas.microsoft.com/office/drawing/2014/main" val="556016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Landing outcome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Count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85155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9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7378804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5881460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6118832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728888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565797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89245029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43733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998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circled the site locations and added markers to display their name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Locating the launch sites on the map</a:t>
            </a:r>
          </a:p>
        </p:txBody>
      </p:sp>
      <p:pic>
        <p:nvPicPr>
          <p:cNvPr id="22" name="Picture 2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D689C03-91F1-302B-0CC6-C80EA6363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4" y="1979426"/>
            <a:ext cx="5466454" cy="3207099"/>
          </a:xfrm>
          <a:prstGeom prst="rect">
            <a:avLst/>
          </a:prstGeom>
        </p:spPr>
      </p:pic>
      <p:pic>
        <p:nvPicPr>
          <p:cNvPr id="23" name="Picture 22" descr="A map with circles and a map of land&#10;&#10;AI-generated content may be incorrect.">
            <a:extLst>
              <a:ext uri="{FF2B5EF4-FFF2-40B4-BE49-F238E27FC236}">
                <a16:creationId xmlns:a16="http://schemas.microsoft.com/office/drawing/2014/main" id="{6310B767-DC99-18B2-5E4A-49CF05AA9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361" y="1471869"/>
            <a:ext cx="3126249" cy="1984408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7FC52C-CAF2-E1B2-0D99-4598E9EC72B1}"/>
              </a:ext>
            </a:extLst>
          </p:cNvPr>
          <p:cNvCxnSpPr>
            <a:cxnSpLocks/>
          </p:cNvCxnSpPr>
          <p:nvPr/>
        </p:nvCxnSpPr>
        <p:spPr>
          <a:xfrm flipV="1">
            <a:off x="6184717" y="2068271"/>
            <a:ext cx="853836" cy="1135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6ED267-8215-6578-7AF6-EF68E5D3531C}"/>
              </a:ext>
            </a:extLst>
          </p:cNvPr>
          <p:cNvCxnSpPr>
            <a:cxnSpLocks/>
          </p:cNvCxnSpPr>
          <p:nvPr/>
        </p:nvCxnSpPr>
        <p:spPr>
          <a:xfrm flipV="1">
            <a:off x="6589878" y="3451731"/>
            <a:ext cx="2255964" cy="25870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nut 25">
            <a:extLst>
              <a:ext uri="{FF2B5EF4-FFF2-40B4-BE49-F238E27FC236}">
                <a16:creationId xmlns:a16="http://schemas.microsoft.com/office/drawing/2014/main" id="{4C53A9E4-42C1-A557-FE67-43FAA4EBE6D8}"/>
              </a:ext>
            </a:extLst>
          </p:cNvPr>
          <p:cNvSpPr/>
          <p:nvPr/>
        </p:nvSpPr>
        <p:spPr>
          <a:xfrm>
            <a:off x="6094086" y="3061120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2" y="2324389"/>
            <a:ext cx="10214664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a cluster of markers with their color displaying the outcome of the launch (success: green / failure: red).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with the most successful launches, as seen during the EDA, is KSC-LC 39-A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Displaying launch outcomes</a:t>
            </a:r>
          </a:p>
        </p:txBody>
      </p:sp>
      <p:pic>
        <p:nvPicPr>
          <p:cNvPr id="4" name="Picture 3" descr="A map with numbers and circles&#10;&#10;AI-generated content may be incorrect.">
            <a:extLst>
              <a:ext uri="{FF2B5EF4-FFF2-40B4-BE49-F238E27FC236}">
                <a16:creationId xmlns:a16="http://schemas.microsoft.com/office/drawing/2014/main" id="{0D08B358-676E-E043-0012-EC439D5CF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572" y="1790700"/>
            <a:ext cx="5638800" cy="3276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19B06F-AEA9-303E-E4EB-F589D85FA4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368" b="10368"/>
          <a:stretch/>
        </p:blipFill>
        <p:spPr>
          <a:xfrm>
            <a:off x="657914" y="1790700"/>
            <a:ext cx="3126249" cy="1984408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D9D3F1-C68D-6CD8-CEC5-1CDFC00C5C24}"/>
              </a:ext>
            </a:extLst>
          </p:cNvPr>
          <p:cNvCxnSpPr>
            <a:cxnSpLocks/>
          </p:cNvCxnSpPr>
          <p:nvPr/>
        </p:nvCxnSpPr>
        <p:spPr>
          <a:xfrm flipH="1">
            <a:off x="2523732" y="3188043"/>
            <a:ext cx="3224631" cy="58706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A9655D-8357-0746-C105-60C080B3F1AB}"/>
              </a:ext>
            </a:extLst>
          </p:cNvPr>
          <p:cNvCxnSpPr>
            <a:cxnSpLocks/>
          </p:cNvCxnSpPr>
          <p:nvPr/>
        </p:nvCxnSpPr>
        <p:spPr>
          <a:xfrm flipH="1" flipV="1">
            <a:off x="2780522" y="1836538"/>
            <a:ext cx="2967841" cy="7486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onut 13">
            <a:extLst>
              <a:ext uri="{FF2B5EF4-FFF2-40B4-BE49-F238E27FC236}">
                <a16:creationId xmlns:a16="http://schemas.microsoft.com/office/drawing/2014/main" id="{BB169975-19FB-9536-A955-E81A83B1F345}"/>
              </a:ext>
            </a:extLst>
          </p:cNvPr>
          <p:cNvSpPr/>
          <p:nvPr/>
        </p:nvSpPr>
        <p:spPr>
          <a:xfrm>
            <a:off x="5245300" y="2541791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53745" y="1893308"/>
            <a:ext cx="5501079" cy="521170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particular sites are situated at the same distance from the coast from both sides.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They are also close to a rail, possibly used to transport the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Also, they are quite far from the city of Cape Canaveral, at around 20 Km.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analysis</a:t>
            </a:r>
          </a:p>
        </p:txBody>
      </p:sp>
      <p:pic>
        <p:nvPicPr>
          <p:cNvPr id="4" name="Picture 3" descr="A map of a city&#10;&#10;AI-generated content may be incorrect.">
            <a:extLst>
              <a:ext uri="{FF2B5EF4-FFF2-40B4-BE49-F238E27FC236}">
                <a16:creationId xmlns:a16="http://schemas.microsoft.com/office/drawing/2014/main" id="{10966D61-FA1C-21D0-D294-BDBBE6146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57" y="1420208"/>
            <a:ext cx="2070100" cy="54377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5D6F78-8B1B-E4F0-8BA4-99120D6881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0" t="724" r="-963" b="970"/>
          <a:stretch/>
        </p:blipFill>
        <p:spPr>
          <a:xfrm>
            <a:off x="3113333" y="1473204"/>
            <a:ext cx="3158836" cy="2760054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853D47-8FCD-217D-0EA0-3AC4845AD777}"/>
              </a:ext>
            </a:extLst>
          </p:cNvPr>
          <p:cNvCxnSpPr>
            <a:cxnSpLocks/>
          </p:cNvCxnSpPr>
          <p:nvPr/>
        </p:nvCxnSpPr>
        <p:spPr>
          <a:xfrm flipV="1">
            <a:off x="1636468" y="1516699"/>
            <a:ext cx="2590579" cy="7541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476626-031E-BEF2-553A-381D18F668FA}"/>
              </a:ext>
            </a:extLst>
          </p:cNvPr>
          <p:cNvCxnSpPr>
            <a:cxnSpLocks/>
          </p:cNvCxnSpPr>
          <p:nvPr/>
        </p:nvCxnSpPr>
        <p:spPr>
          <a:xfrm>
            <a:off x="2041629" y="2777218"/>
            <a:ext cx="1684395" cy="11914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onut 9">
            <a:extLst>
              <a:ext uri="{FF2B5EF4-FFF2-40B4-BE49-F238E27FC236}">
                <a16:creationId xmlns:a16="http://schemas.microsoft.com/office/drawing/2014/main" id="{2FC19196-C991-5C73-E5C6-76C8A126C373}"/>
              </a:ext>
            </a:extLst>
          </p:cNvPr>
          <p:cNvSpPr/>
          <p:nvPr/>
        </p:nvSpPr>
        <p:spPr>
          <a:xfrm>
            <a:off x="1545837" y="2127901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Upon selecting ‘All sites’ in a dropdown element, in accordance with our EDA results, the most successful site is KSC LC-39A, followed by CCAFS SLC-40, VAFB SLC-4E, and CCAFS LC-40.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total success rate</a:t>
            </a:r>
          </a:p>
        </p:txBody>
      </p:sp>
      <p:pic>
        <p:nvPicPr>
          <p:cNvPr id="4" name="Picture 3" descr="Interactive dashboard">
            <a:extLst>
              <a:ext uri="{FF2B5EF4-FFF2-40B4-BE49-F238E27FC236}">
                <a16:creationId xmlns:a16="http://schemas.microsoft.com/office/drawing/2014/main" id="{66092E0E-EE44-3928-D815-1BF8D5E16E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842" y="1689692"/>
            <a:ext cx="5945937" cy="273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focus on the most successful site, KSC LC-39A. As we can see, it has a 76.9% of successful landing, and a 23.1% of failed landings.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success rate per site</a:t>
            </a:r>
          </a:p>
        </p:txBody>
      </p:sp>
      <p:pic>
        <p:nvPicPr>
          <p:cNvPr id="6" name="Picture 5" descr="A green and red pie chart&#10;&#10;AI-generated content may be incorrect.">
            <a:extLst>
              <a:ext uri="{FF2B5EF4-FFF2-40B4-BE49-F238E27FC236}">
                <a16:creationId xmlns:a16="http://schemas.microsoft.com/office/drawing/2014/main" id="{1E9C2AE5-DD16-5348-2A9C-037ED504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841" y="1676245"/>
            <a:ext cx="5945937" cy="312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59211" y="1674235"/>
            <a:ext cx="3654321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Selecting a meaningful payload range using the slider, and selecting each booster version one by one, we can see that the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Outcome vs payload by booster version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72AE6-0C86-BFAA-D688-53ACBCB0E2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2963" y="1464415"/>
            <a:ext cx="7724398" cy="471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9163</TotalTime>
  <Words>2716</Words>
  <Application>Microsoft Macintosh PowerPoint</Application>
  <PresentationFormat>Widescreen</PresentationFormat>
  <Paragraphs>419</Paragraphs>
  <Slides>48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IBM Plex Mono SemiBold</vt:lpstr>
      <vt:lpstr>Menlo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246</cp:revision>
  <dcterms:created xsi:type="dcterms:W3CDTF">2021-04-29T18:58:34Z</dcterms:created>
  <dcterms:modified xsi:type="dcterms:W3CDTF">2025-03-13T17:11:53Z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